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1" r:id="rId2"/>
    <p:sldId id="322" r:id="rId3"/>
    <p:sldId id="2508" r:id="rId4"/>
  </p:sldIdLst>
  <p:sldSz cx="9906000" cy="6858000" type="A4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FE9"/>
    <a:srgbClr val="BFBFBF"/>
    <a:srgbClr val="F79646"/>
    <a:srgbClr val="404040"/>
    <a:srgbClr val="FFFFFF"/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703" autoAdjust="0"/>
    <p:restoredTop sz="99657" autoAdjust="0"/>
  </p:normalViewPr>
  <p:slideViewPr>
    <p:cSldViewPr>
      <p:cViewPr>
        <p:scale>
          <a:sx n="110" d="100"/>
          <a:sy n="110" d="100"/>
        </p:scale>
        <p:origin x="-552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64345-6B04-412C-A10F-08883F1D7754}" type="datetimeFigureOut">
              <a:rPr lang="es-AR" smtClean="0"/>
              <a:pPr/>
              <a:t>18/04/2024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95966-DCDE-40D6-8236-0EC31E7B5BE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910896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6DE52-5CB0-4B57-99A7-AD12C2752327}" type="datetimeFigureOut">
              <a:rPr lang="es-AR" smtClean="0"/>
              <a:pPr/>
              <a:t>18/04/2024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8E6D0-EA9E-49A6-80E8-FF798E52142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369631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A8EA6-AE86-45F8-9A75-BDA11FFD5C29}" type="slidenum">
              <a:rPr lang="es-ES_tradnl" smtClean="0"/>
              <a:pPr/>
              <a:t>2</a:t>
            </a:fld>
            <a:endParaRPr lang="es-ES_tradnl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4563" y="701675"/>
            <a:ext cx="4968875" cy="3441700"/>
          </a:xfrm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138" y="4377879"/>
            <a:ext cx="5027724" cy="4066415"/>
          </a:xfrm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A8EA6-AE86-45F8-9A75-BDA11FFD5C29}" type="slidenum">
              <a:rPr lang="es-ES_tradnl" smtClean="0"/>
              <a:pPr/>
              <a:t>3</a:t>
            </a:fld>
            <a:endParaRPr lang="es-ES_tradnl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4563" y="701675"/>
            <a:ext cx="4968875" cy="3441700"/>
          </a:xfrm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138" y="4377879"/>
            <a:ext cx="5027724" cy="4066415"/>
          </a:xfrm>
          <a:noFill/>
          <a:ln/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AutoShape 2" descr="Resultado de imagen para tarjetas de credit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9" name="8 Imagen" descr="logo km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72808" y="6313885"/>
            <a:ext cx="2576736" cy="499491"/>
          </a:xfrm>
          <a:prstGeom prst="rect">
            <a:avLst/>
          </a:prstGeom>
        </p:spPr>
      </p:pic>
      <p:pic>
        <p:nvPicPr>
          <p:cNvPr id="42803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906000" cy="591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á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 userDrawn="1"/>
        </p:nvSpPr>
        <p:spPr bwMode="gray">
          <a:xfrm>
            <a:off x="351476" y="0"/>
            <a:ext cx="9203050" cy="161263"/>
          </a:xfrm>
          <a:prstGeom prst="rect">
            <a:avLst/>
          </a:prstGeom>
          <a:solidFill>
            <a:schemeClr val="accent6"/>
          </a:solidFill>
          <a:ln w="9525" algn="ctr">
            <a:noFill/>
            <a:miter lim="800000"/>
            <a:headEnd/>
            <a:tailEnd/>
          </a:ln>
        </p:spPr>
        <p:txBody>
          <a:bodyPr lIns="89994" tIns="71996" rIns="89994" bIns="71996" anchor="ctr"/>
          <a:lstStyle/>
          <a:p>
            <a:pPr algn="ctr">
              <a:spcBef>
                <a:spcPct val="50000"/>
              </a:spcBef>
              <a:buClr>
                <a:srgbClr val="F0AB00"/>
              </a:buClr>
              <a:buSzPct val="80000"/>
              <a:defRPr/>
            </a:pPr>
            <a:endParaRPr lang="en-US" sz="1600" kern="0" dirty="0" err="1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4 Marcador de texto"/>
          <p:cNvSpPr txBox="1">
            <a:spLocks/>
          </p:cNvSpPr>
          <p:nvPr userDrawn="1"/>
        </p:nvSpPr>
        <p:spPr bwMode="gray">
          <a:xfrm>
            <a:off x="8049344" y="332656"/>
            <a:ext cx="16185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ts val="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/>
            </a:pPr>
            <a:r>
              <a:rPr lang="es-ES_tradnl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-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900" b="1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rPr>
              <a:t>TARJETAS DE CRÉDITO Y DÉBITO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sz="900" i="1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rPr>
              <a:t>Argentina</a:t>
            </a:r>
          </a:p>
          <a:p>
            <a:pPr>
              <a:defRPr/>
            </a:pPr>
            <a:r>
              <a:rPr lang="es-ES_tradnl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EDICIÓN 2024</a:t>
            </a:r>
            <a:endParaRPr lang="es-ES_tradnl" sz="9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pic>
        <p:nvPicPr>
          <p:cNvPr id="22" name="Picture 2" descr="\\Kmubuntu\compartido\MARINA\Mis Documentos\Marina\Branding - Key Market\Key Market - Logo-0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5215" y="476672"/>
            <a:ext cx="946466" cy="191420"/>
          </a:xfrm>
          <a:prstGeom prst="rect">
            <a:avLst/>
          </a:prstGeom>
          <a:noFill/>
        </p:spPr>
      </p:pic>
      <p:cxnSp>
        <p:nvCxnSpPr>
          <p:cNvPr id="24" name="23 Conector recto"/>
          <p:cNvCxnSpPr/>
          <p:nvPr userDrawn="1"/>
        </p:nvCxnSpPr>
        <p:spPr>
          <a:xfrm>
            <a:off x="344488" y="1205136"/>
            <a:ext cx="9217024" cy="0"/>
          </a:xfrm>
          <a:prstGeom prst="line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77340" y="980728"/>
            <a:ext cx="1503412" cy="1524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F68C775-D818-4A6F-933B-59D7749EB421}" type="slidenum">
              <a:rPr lang="es-ES_tradnl" smtClean="0"/>
              <a:pPr>
                <a:defRPr/>
              </a:pPr>
              <a:t>‹Nº›</a:t>
            </a:fld>
            <a:endParaRPr lang="es-ES_tradnl" dirty="0"/>
          </a:p>
        </p:txBody>
      </p:sp>
      <p:sp>
        <p:nvSpPr>
          <p:cNvPr id="15" name="Rectangle 32"/>
          <p:cNvSpPr/>
          <p:nvPr userDrawn="1"/>
        </p:nvSpPr>
        <p:spPr bwMode="gray">
          <a:xfrm>
            <a:off x="351476" y="6696877"/>
            <a:ext cx="9203050" cy="161263"/>
          </a:xfrm>
          <a:prstGeom prst="rect">
            <a:avLst/>
          </a:prstGeom>
          <a:solidFill>
            <a:schemeClr val="accent6"/>
          </a:solidFill>
          <a:ln w="9525" algn="ctr">
            <a:noFill/>
            <a:miter lim="800000"/>
            <a:headEnd/>
            <a:tailEnd/>
          </a:ln>
        </p:spPr>
        <p:txBody>
          <a:bodyPr lIns="89994" tIns="71996" rIns="89994" bIns="71996" anchor="ctr"/>
          <a:lstStyle/>
          <a:p>
            <a:pPr algn="ctr">
              <a:spcBef>
                <a:spcPct val="50000"/>
              </a:spcBef>
              <a:buClr>
                <a:srgbClr val="F0AB00"/>
              </a:buClr>
              <a:buSzPct val="80000"/>
              <a:defRPr/>
            </a:pPr>
            <a:endParaRPr lang="en-US" sz="1600" kern="0" dirty="0" err="1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0EF2F-D63D-4BC0-B156-678E2ECAB47E}" type="datetimeFigureOut">
              <a:rPr lang="es-AR" smtClean="0"/>
              <a:pPr/>
              <a:t>18/04/2024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ABA23-58B4-494F-94E7-7F105286E7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 Subtítulo"/>
          <p:cNvSpPr txBox="1">
            <a:spLocks/>
          </p:cNvSpPr>
          <p:nvPr/>
        </p:nvSpPr>
        <p:spPr>
          <a:xfrm>
            <a:off x="1856656" y="1628800"/>
            <a:ext cx="4176464" cy="928424"/>
          </a:xfrm>
          <a:prstGeom prst="rect">
            <a:avLst/>
          </a:prstGeom>
        </p:spPr>
        <p:txBody>
          <a:bodyPr/>
          <a:lstStyle>
            <a:lvl1pPr algn="l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R="0" lvl="0" algn="l" defTabSz="914400" rtl="0" eaLnBrk="1" fontAlgn="base" latinLnBrk="0" hangingPunct="1">
              <a:lnSpc>
                <a:spcPts val="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Tarjetas de </a:t>
            </a:r>
          </a:p>
          <a:p>
            <a:pPr marR="0" lvl="0" algn="l" defTabSz="914400" rtl="0" eaLnBrk="1" fontAlgn="base" latinLnBrk="0" hangingPunct="1">
              <a:lnSpc>
                <a:spcPts val="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5400" dirty="0"/>
              <a:t>c</a:t>
            </a:r>
            <a:r>
              <a:rPr lang="es-ES_tradnl" sz="5400" noProof="0" dirty="0" smtClean="0"/>
              <a:t>rédito y débito</a:t>
            </a:r>
            <a:endParaRPr kumimoji="0" lang="es-ES_tradnl" sz="5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lv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s-ES_tradnl" b="1" dirty="0"/>
          </a:p>
          <a:p>
            <a:pPr lv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s-ES_tradnl" b="1" dirty="0" smtClean="0"/>
          </a:p>
          <a:p>
            <a:pPr lv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s-ES_tradnl" b="1" dirty="0"/>
          </a:p>
          <a:p>
            <a:pPr lv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s-ES_tradnl" b="1" dirty="0" smtClean="0"/>
          </a:p>
          <a:p>
            <a:pPr lvl="0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s-ES_tradnl" b="1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 b="1" dirty="0" smtClean="0"/>
              <a:t>Abril 2024</a:t>
            </a:r>
          </a:p>
        </p:txBody>
      </p:sp>
      <p:sp>
        <p:nvSpPr>
          <p:cNvPr id="3" name="AutoShape 2" descr="1,619 ilustraciones de stock de Tarjetas de crédito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AutoShape 4" descr="1,619 ilustraciones de stock de Tarjetas de crédito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" name="AutoShape 6" descr="1,619 ilustraciones de stock de Tarjetas de crédito |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AutoShape 8" descr="1,619 ilustraciones de stock de Tarjetas de crédito | Depositphoto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" name="AutoShape 10" descr="1,619 ilustraciones de stock de Tarjetas de crédito | Depositphotos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AutoShape 12" descr="1,619 ilustraciones de stock de Tarjetas de crédito | Depositphotos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Marcador de texto"/>
          <p:cNvSpPr txBox="1">
            <a:spLocks/>
          </p:cNvSpPr>
          <p:nvPr/>
        </p:nvSpPr>
        <p:spPr bwMode="gray">
          <a:xfrm>
            <a:off x="344488" y="404664"/>
            <a:ext cx="64087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Índice del Informe</a:t>
            </a: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77340" y="980728"/>
            <a:ext cx="1503412" cy="1524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F68C775-D818-4A6F-933B-59D7749EB421}" type="slidenum">
              <a:rPr lang="es-ES_tradnl" smtClean="0"/>
              <a:pPr>
                <a:defRPr/>
              </a:pPr>
              <a:t>2</a:t>
            </a:fld>
            <a:endParaRPr lang="es-ES_tradnl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72312033"/>
              </p:ext>
            </p:extLst>
          </p:nvPr>
        </p:nvGraphicFramePr>
        <p:xfrm>
          <a:off x="792114" y="1228849"/>
          <a:ext cx="4160886" cy="5574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31512"/>
                <a:gridCol w="2952328"/>
                <a:gridCol w="560486"/>
              </a:tblGrid>
              <a:tr h="255935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Índice</a:t>
                      </a:r>
                      <a:r>
                        <a:rPr lang="es-ES" sz="800" baseline="0" dirty="0" smtClean="0">
                          <a:latin typeface="+mj-lt"/>
                        </a:rPr>
                        <a:t> del informe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Página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b="1" dirty="0" smtClean="0">
                          <a:latin typeface="+mj-lt"/>
                        </a:rPr>
                        <a:t>Capítulo</a:t>
                      </a:r>
                      <a:r>
                        <a:rPr lang="es-ES" sz="800" b="1" baseline="0" dirty="0" smtClean="0">
                          <a:latin typeface="+mj-lt"/>
                        </a:rPr>
                        <a:t> 1 – Tarjetas de crédito</a:t>
                      </a:r>
                      <a:endParaRPr lang="es-ES" sz="800" b="1" dirty="0">
                        <a:latin typeface="+mj-lt"/>
                      </a:endParaRPr>
                    </a:p>
                  </a:txBody>
                  <a:tcPr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Escenarios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5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Contexto nacional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9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Mercado local de tarjetas de crédito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12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Síntesis</a:t>
                      </a:r>
                      <a:r>
                        <a:rPr lang="es-ES" sz="800" baseline="0" dirty="0" smtClean="0">
                          <a:latin typeface="+mj-lt"/>
                        </a:rPr>
                        <a:t> sectorial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17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Líderes por segmento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19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Detalle de emisores de tarjetas bancarias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20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Detalle de emisores de tarjetas no bancarias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23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b="1" dirty="0" smtClean="0">
                          <a:latin typeface="+mj-lt"/>
                        </a:rPr>
                        <a:t>Capítulo 1.1 - Administradoras</a:t>
                      </a:r>
                      <a:endParaRPr lang="es-ES" sz="800" b="1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s-E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i="1" dirty="0" smtClean="0">
                          <a:latin typeface="+mj-lt"/>
                        </a:rPr>
                        <a:t>Capítulo 1.1.1 – Comparación</a:t>
                      </a:r>
                      <a:r>
                        <a:rPr lang="es-ES" sz="800" i="1" baseline="0" dirty="0" smtClean="0">
                          <a:latin typeface="+mj-lt"/>
                        </a:rPr>
                        <a:t> de variables</a:t>
                      </a:r>
                      <a:endParaRPr lang="es-ES" sz="800" i="1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Tarjetas habilitadas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28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Tarjetas activas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30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Tarjetas titulares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32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Consumo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34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Consumo en dólares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36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i="1" dirty="0" smtClean="0">
                          <a:latin typeface="+mj-lt"/>
                        </a:rPr>
                        <a:t>Capítulo 1.1.2 – Fichas por empresa</a:t>
                      </a:r>
                      <a:endParaRPr lang="es-ES" sz="800" i="1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American Express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39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Cabal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44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err="1" smtClean="0">
                          <a:latin typeface="+mj-lt"/>
                        </a:rPr>
                        <a:t>Cencosud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49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err="1" smtClean="0">
                          <a:latin typeface="+mj-lt"/>
                        </a:rPr>
                        <a:t>Coopeplus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51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err="1" smtClean="0">
                          <a:latin typeface="+mj-lt"/>
                        </a:rPr>
                        <a:t>Credimas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52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err="1" smtClean="0">
                          <a:latin typeface="+mj-lt"/>
                        </a:rPr>
                        <a:t>Italcred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53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La Anónima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54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err="1" smtClean="0">
                          <a:latin typeface="+mj-lt"/>
                        </a:rPr>
                        <a:t>Mastercard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56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Naranja X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65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err="1" smtClean="0">
                          <a:latin typeface="+mj-lt"/>
                        </a:rPr>
                        <a:t>Sucrédito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68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Tarjeta Carrefour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69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Tarjetas</a:t>
                      </a:r>
                      <a:r>
                        <a:rPr lang="es-ES" sz="800" baseline="0" dirty="0" smtClean="0">
                          <a:latin typeface="+mj-lt"/>
                        </a:rPr>
                        <a:t> Coto Inteligente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71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Tarjeta Sol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72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37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Visa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73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76911913"/>
              </p:ext>
            </p:extLst>
          </p:nvPr>
        </p:nvGraphicFramePr>
        <p:xfrm>
          <a:off x="5256610" y="1228849"/>
          <a:ext cx="4160886" cy="4364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31512"/>
                <a:gridCol w="2952328"/>
                <a:gridCol w="560486"/>
              </a:tblGrid>
              <a:tr h="255935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Índice</a:t>
                      </a:r>
                      <a:r>
                        <a:rPr lang="es-ES" sz="800" baseline="0" dirty="0" smtClean="0">
                          <a:latin typeface="+mj-lt"/>
                        </a:rPr>
                        <a:t> del informe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Página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b="1" dirty="0" smtClean="0">
                          <a:latin typeface="+mj-lt"/>
                        </a:rPr>
                        <a:t>Capítulo 1.2 – Comercializadoras</a:t>
                      </a:r>
                      <a:endParaRPr lang="es-ES" sz="800" b="1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i="1" dirty="0" smtClean="0">
                          <a:latin typeface="+mj-lt"/>
                        </a:rPr>
                        <a:t>Capítulo 1.2.1 – Comparación</a:t>
                      </a:r>
                      <a:r>
                        <a:rPr lang="es-ES" sz="800" i="1" baseline="0" dirty="0" smtClean="0">
                          <a:latin typeface="+mj-lt"/>
                        </a:rPr>
                        <a:t> de variables</a:t>
                      </a:r>
                      <a:endParaRPr lang="es-ES" sz="800" i="1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Tarjetas habilitadas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84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Tarjetas activas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86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Tarjetas titulares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88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Consumo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90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i="1" dirty="0" smtClean="0">
                          <a:latin typeface="+mj-lt"/>
                        </a:rPr>
                        <a:t>Capítulo 1.2.2 – Fichas</a:t>
                      </a:r>
                      <a:r>
                        <a:rPr lang="es-ES" sz="800" i="1" baseline="0" dirty="0" smtClean="0">
                          <a:latin typeface="+mj-lt"/>
                        </a:rPr>
                        <a:t> por empresa</a:t>
                      </a:r>
                      <a:endParaRPr lang="es-ES" sz="800" i="1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Ciudad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93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Columbia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98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</a:t>
                      </a:r>
                      <a:r>
                        <a:rPr lang="es-ES" sz="800" dirty="0" err="1" smtClean="0">
                          <a:latin typeface="+mj-lt"/>
                        </a:rPr>
                        <a:t>Credicoop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102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de Córdoba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107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de la Provincia de Buenos Aires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111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Galicia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116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Hipotecario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121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Macro BMA (</a:t>
                      </a:r>
                      <a:r>
                        <a:rPr lang="es-ES" sz="800" dirty="0" err="1" smtClean="0">
                          <a:latin typeface="+mj-lt"/>
                        </a:rPr>
                        <a:t>Itaú</a:t>
                      </a:r>
                      <a:r>
                        <a:rPr lang="es-ES" sz="800" dirty="0" smtClean="0">
                          <a:latin typeface="+mj-lt"/>
                        </a:rPr>
                        <a:t>)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124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Macro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128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Nación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133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Patagonia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138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Santander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143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Banco </a:t>
                      </a:r>
                      <a:r>
                        <a:rPr lang="es-ES" sz="800" dirty="0" err="1" smtClean="0">
                          <a:latin typeface="+mj-lt"/>
                        </a:rPr>
                        <a:t>Supervielle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148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BBVA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152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HSBC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156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ICBC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161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4 Marcador de texto"/>
          <p:cNvSpPr txBox="1">
            <a:spLocks/>
          </p:cNvSpPr>
          <p:nvPr/>
        </p:nvSpPr>
        <p:spPr bwMode="gray">
          <a:xfrm>
            <a:off x="344488" y="404664"/>
            <a:ext cx="64087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Índice del Informe</a:t>
            </a: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977340" y="980728"/>
            <a:ext cx="1503412" cy="1524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F68C775-D818-4A6F-933B-59D7749EB421}" type="slidenum">
              <a:rPr lang="es-ES_tradnl" smtClean="0"/>
              <a:pPr>
                <a:defRPr/>
              </a:pPr>
              <a:t>3</a:t>
            </a:fld>
            <a:endParaRPr lang="es-ES_tradnl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7554896"/>
              </p:ext>
            </p:extLst>
          </p:nvPr>
        </p:nvGraphicFramePr>
        <p:xfrm>
          <a:off x="2648744" y="1844824"/>
          <a:ext cx="4160886" cy="2935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31512"/>
                <a:gridCol w="2952328"/>
                <a:gridCol w="560486"/>
              </a:tblGrid>
              <a:tr h="255935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Índice</a:t>
                      </a:r>
                      <a:r>
                        <a:rPr lang="es-ES" sz="800" baseline="0" dirty="0" smtClean="0">
                          <a:latin typeface="+mj-lt"/>
                        </a:rPr>
                        <a:t> del informe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Página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b="1" dirty="0" smtClean="0">
                          <a:latin typeface="+mj-lt"/>
                        </a:rPr>
                        <a:t>Capítulo</a:t>
                      </a:r>
                      <a:r>
                        <a:rPr lang="es-ES" sz="800" b="1" baseline="0" dirty="0" smtClean="0">
                          <a:latin typeface="+mj-lt"/>
                        </a:rPr>
                        <a:t> 2 – Tarjetas de débito</a:t>
                      </a:r>
                      <a:endParaRPr lang="es-ES" sz="800" b="1" dirty="0">
                        <a:latin typeface="+mj-lt"/>
                      </a:endParaRPr>
                    </a:p>
                  </a:txBody>
                  <a:tcPr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Introducción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166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Dimensionamiento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167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Evolución del mercado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168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Tarjetas de débito por banco – Plásticos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170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Tarjetas de débito por banco – Consumo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176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b="1" dirty="0" smtClean="0">
                          <a:latin typeface="+mj-lt"/>
                        </a:rPr>
                        <a:t>Capítulo 3 – Billeteras digitales</a:t>
                      </a:r>
                      <a:endParaRPr lang="es-ES" sz="800" b="1" dirty="0">
                        <a:latin typeface="+mj-lt"/>
                      </a:endParaRPr>
                    </a:p>
                  </a:txBody>
                  <a:tcPr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b="1" dirty="0" smtClean="0">
                          <a:latin typeface="+mj-lt"/>
                        </a:rPr>
                        <a:t>182</a:t>
                      </a:r>
                      <a:endParaRPr lang="es-ES" sz="800" b="1" dirty="0">
                        <a:latin typeface="+mj-lt"/>
                      </a:endParaRPr>
                    </a:p>
                  </a:txBody>
                  <a:tcPr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7864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b="1" dirty="0" smtClean="0">
                          <a:latin typeface="+mj-lt"/>
                        </a:rPr>
                        <a:t>Capítulo 4 – Demanda</a:t>
                      </a:r>
                      <a:endParaRPr lang="es-ES" sz="800" b="1" dirty="0">
                        <a:latin typeface="+mj-lt"/>
                      </a:endParaRPr>
                    </a:p>
                  </a:txBody>
                  <a:tcPr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800" b="1" dirty="0" smtClean="0">
                          <a:latin typeface="+mj-lt"/>
                        </a:rPr>
                        <a:t>191</a:t>
                      </a:r>
                      <a:endParaRPr lang="es-ES" sz="800" b="1" dirty="0">
                        <a:latin typeface="+mj-lt"/>
                      </a:endParaRPr>
                    </a:p>
                  </a:txBody>
                  <a:tcPr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Datos</a:t>
                      </a:r>
                      <a:r>
                        <a:rPr lang="es-ES" sz="800" baseline="0" dirty="0" smtClean="0">
                          <a:latin typeface="+mj-lt"/>
                        </a:rPr>
                        <a:t> por provincia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 hMerge="1">
                  <a:txBody>
                    <a:bodyPr/>
                    <a:lstStyle/>
                    <a:p>
                      <a:endParaRPr lang="es-E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Población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Empleo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Préstamos y depósitos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Puntos de acceso a servicios financieros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Tenencia de cuentas bancarias y de pago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  <a:tr h="1786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ES" sz="800" dirty="0" smtClean="0">
                          <a:latin typeface="+mj-lt"/>
                        </a:rPr>
                        <a:t>Pirámides</a:t>
                      </a:r>
                      <a:r>
                        <a:rPr lang="es-ES" sz="800" baseline="0" dirty="0" smtClean="0">
                          <a:latin typeface="+mj-lt"/>
                        </a:rPr>
                        <a:t> de nivel socioeconómico</a:t>
                      </a: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s-ES" sz="800" dirty="0">
                        <a:latin typeface="+mj-lt"/>
                      </a:endParaRPr>
                    </a:p>
                  </a:txBody>
                  <a:tcPr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220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71958</TotalTime>
  <Words>283</Words>
  <Application>Microsoft Office PowerPoint</Application>
  <PresentationFormat>A4 (210 x 297 mm)</PresentationFormat>
  <Paragraphs>141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Marina Kanevsky</dc:creator>
  <cp:lastModifiedBy>AdrianaKM</cp:lastModifiedBy>
  <cp:revision>5631</cp:revision>
  <cp:lastPrinted>2023-04-18T15:24:23Z</cp:lastPrinted>
  <dcterms:created xsi:type="dcterms:W3CDTF">2015-07-10T15:11:39Z</dcterms:created>
  <dcterms:modified xsi:type="dcterms:W3CDTF">2024-04-18T14:59:11Z</dcterms:modified>
</cp:coreProperties>
</file>